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5D26"/>
    <a:srgbClr val="A56832"/>
    <a:srgbClr val="5F8BA6"/>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33" d="100"/>
          <a:sy n="33" d="100"/>
        </p:scale>
        <p:origin x="24"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4/7/2025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chemeClr val="bg1"/>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FBCE20"/>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FBCE20"/>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FBCE20"/>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8" name="Shape 68">
            <a:extLst>
              <a:ext uri="{FF2B5EF4-FFF2-40B4-BE49-F238E27FC236}">
                <a16:creationId xmlns:a16="http://schemas.microsoft.com/office/drawing/2014/main" id="{3463F1F6-E810-8942-8242-8AB925924B63}"/>
              </a:ext>
            </a:extLst>
          </p:cNvPr>
          <p:cNvSpPr txBox="1"/>
          <p:nvPr/>
        </p:nvSpPr>
        <p:spPr>
          <a:xfrm>
            <a:off x="1049119" y="7863875"/>
            <a:ext cx="9033152" cy="784010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762524"/>
            <a:ext cx="9033152" cy="928290"/>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Abstract</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21" name="Picture 20">
            <a:extLst>
              <a:ext uri="{FF2B5EF4-FFF2-40B4-BE49-F238E27FC236}">
                <a16:creationId xmlns:a16="http://schemas.microsoft.com/office/drawing/2014/main" id="{C62D080D-52BD-5A44-BE21-B28F322DB081}"/>
              </a:ext>
            </a:extLst>
          </p:cNvPr>
          <p:cNvPicPr>
            <a:picLocks noChangeAspect="1"/>
          </p:cNvPicPr>
          <p:nvPr/>
        </p:nvPicPr>
        <p:blipFill>
          <a:blip r:embed="rId3"/>
          <a:stretch>
            <a:fillRect/>
          </a:stretch>
        </p:blipFill>
        <p:spPr>
          <a:xfrm>
            <a:off x="1022664" y="856282"/>
            <a:ext cx="3443525" cy="4056875"/>
          </a:xfrm>
          <a:prstGeom prst="rect">
            <a:avLst/>
          </a:prstGeom>
        </p:spPr>
      </p:pic>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3" name="Shape 63">
            <a:extLst>
              <a:ext uri="{FF2B5EF4-FFF2-40B4-BE49-F238E27FC236}">
                <a16:creationId xmlns:a16="http://schemas.microsoft.com/office/drawing/2014/main" id="{80C0D93F-5806-C44F-84E4-48D9ACDD1144}"/>
              </a:ext>
            </a:extLst>
          </p:cNvPr>
          <p:cNvSpPr txBox="1"/>
          <p:nvPr/>
        </p:nvSpPr>
        <p:spPr>
          <a:xfrm>
            <a:off x="25139127" y="17443059"/>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Conclusion</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161517"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5" name="Shape 63">
            <a:extLst>
              <a:ext uri="{FF2B5EF4-FFF2-40B4-BE49-F238E27FC236}">
                <a16:creationId xmlns:a16="http://schemas.microsoft.com/office/drawing/2014/main" id="{DC93CC0C-B97D-634C-B5F8-E39CF748FB0C}"/>
              </a:ext>
            </a:extLst>
          </p:cNvPr>
          <p:cNvSpPr txBox="1"/>
          <p:nvPr/>
        </p:nvSpPr>
        <p:spPr>
          <a:xfrm>
            <a:off x="25127203" y="2672317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References</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1022664" y="6417760"/>
            <a:ext cx="9033152" cy="928290"/>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Problem</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7" name="Shape 68">
            <a:extLst>
              <a:ext uri="{FF2B5EF4-FFF2-40B4-BE49-F238E27FC236}">
                <a16:creationId xmlns:a16="http://schemas.microsoft.com/office/drawing/2014/main" id="{B1FDE53D-616E-9133-F7A8-E5E6BB3785ED}"/>
              </a:ext>
            </a:extLst>
          </p:cNvPr>
          <p:cNvSpPr txBox="1"/>
          <p:nvPr/>
        </p:nvSpPr>
        <p:spPr>
          <a:xfrm>
            <a:off x="972948" y="16789255"/>
            <a:ext cx="9005084" cy="12422054"/>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8" name="TextBox 7">
            <a:extLst>
              <a:ext uri="{FF2B5EF4-FFF2-40B4-BE49-F238E27FC236}">
                <a16:creationId xmlns:a16="http://schemas.microsoft.com/office/drawing/2014/main" id="{2D279113-81E8-B0D8-8BAF-DD58F7097E40}"/>
              </a:ext>
            </a:extLst>
          </p:cNvPr>
          <p:cNvSpPr txBox="1"/>
          <p:nvPr/>
        </p:nvSpPr>
        <p:spPr>
          <a:xfrm>
            <a:off x="1022664" y="7854368"/>
            <a:ext cx="8955368" cy="7971413"/>
          </a:xfrm>
          <a:prstGeom prst="rect">
            <a:avLst/>
          </a:prstGeom>
          <a:noFill/>
        </p:spPr>
        <p:txBody>
          <a:bodyPr wrap="square" rtlCol="0">
            <a:spAutoFit/>
          </a:bodyPr>
          <a:lstStyle/>
          <a:p>
            <a:r>
              <a:rPr lang="en-US" sz="3200" b="0" i="0" u="none" strike="noStrike" dirty="0">
                <a:solidFill>
                  <a:srgbClr val="000000"/>
                </a:solidFill>
                <a:effectLst/>
                <a:latin typeface="Arial" panose="020B0604020202020204" pitchFamily="34" charset="0"/>
              </a:rPr>
              <a:t>Arizona is facing a critical water crisis due to a combination of prolonged drought, climate change, and overuse of water resources. The Colorado River, a primary water source for the state, has experienced significant declines in runoff, leading to historically low reservoir levels in Lake Mead and Lake Powell. Between January 2000 and April 2023, these reservoirs' combined storage decreased by 33.5 million acre-feet, leaving total basin-wide storage sufficient to support average consumption for only 15 months. Addressing these challenges requires substantial reductions in water use and the implementation of sustainable management practices to stabilize and recover water storage levels. ​</a:t>
            </a:r>
            <a:endParaRPr lang="en-US" sz="1800" dirty="0"/>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7025210"/>
            <a:ext cx="9054303" cy="12403395"/>
          </a:xfrm>
          <a:prstGeom prst="rect">
            <a:avLst/>
          </a:prstGeom>
          <a:noFill/>
        </p:spPr>
        <p:txBody>
          <a:bodyPr wrap="square" rtlCol="0">
            <a:spAutoFit/>
          </a:bodyPr>
          <a:lstStyle/>
          <a:p>
            <a:r>
              <a:rPr lang="en-US" sz="3200" dirty="0"/>
              <a:t>As of March 2025, a staggering 99% of Arizona was in a state of drought (US Drought Monitor 2025).</a:t>
            </a:r>
          </a:p>
          <a:p>
            <a:r>
              <a:rPr lang="en-US" sz="3200" dirty="0"/>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3200" dirty="0"/>
              <a:t>effectively</a:t>
            </a:r>
          </a:p>
        </p:txBody>
      </p:sp>
      <p:pic>
        <p:nvPicPr>
          <p:cNvPr id="1026" name="Picture 2">
            <a:extLst>
              <a:ext uri="{FF2B5EF4-FFF2-40B4-BE49-F238E27FC236}">
                <a16:creationId xmlns:a16="http://schemas.microsoft.com/office/drawing/2014/main" id="{F09197F9-61E2-8792-4730-B6E50B0F0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977" y="21065154"/>
            <a:ext cx="13925136" cy="88290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5"/>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6"/>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7"/>
          <a:stretch>
            <a:fillRect/>
          </a:stretch>
        </p:blipFill>
        <p:spPr>
          <a:xfrm>
            <a:off x="11841038" y="9817484"/>
            <a:ext cx="6165022" cy="3706851"/>
          </a:xfrm>
          <a:prstGeom prst="rect">
            <a:avLst/>
          </a:prstGeom>
        </p:spPr>
      </p:pic>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844</TotalTime>
  <Words>332</Words>
  <Application>Microsoft Office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30</cp:revision>
  <dcterms:created xsi:type="dcterms:W3CDTF">2018-10-09T15:34:40Z</dcterms:created>
  <dcterms:modified xsi:type="dcterms:W3CDTF">2025-04-07T20:16:57Z</dcterms:modified>
</cp:coreProperties>
</file>